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12192000" cy="6858000"/>
  <p:notesSz cx="6858000" cy="914400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81" d="100"/>
          <a:sy n="81" d="100"/>
        </p:scale>
        <p:origin x="-25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40D45-5042-4F00-85BE-314945806B97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B7D54-F3D4-4474-AFE4-9A6F256D8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090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40D45-5042-4F00-85BE-314945806B97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B7D54-F3D4-4474-AFE4-9A6F256D8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865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40D45-5042-4F00-85BE-314945806B97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B7D54-F3D4-4474-AFE4-9A6F256D8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403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40D45-5042-4F00-85BE-314945806B97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B7D54-F3D4-4474-AFE4-9A6F256D8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276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40D45-5042-4F00-85BE-314945806B97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B7D54-F3D4-4474-AFE4-9A6F256D8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490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40D45-5042-4F00-85BE-314945806B97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B7D54-F3D4-4474-AFE4-9A6F256D8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572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40D45-5042-4F00-85BE-314945806B97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B7D54-F3D4-4474-AFE4-9A6F256D8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424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40D45-5042-4F00-85BE-314945806B97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B7D54-F3D4-4474-AFE4-9A6F256D8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062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40D45-5042-4F00-85BE-314945806B97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B7D54-F3D4-4474-AFE4-9A6F256D8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624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40D45-5042-4F00-85BE-314945806B97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B7D54-F3D4-4474-AFE4-9A6F256D8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426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40D45-5042-4F00-85BE-314945806B97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B7D54-F3D4-4474-AFE4-9A6F256D8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936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40D45-5042-4F00-85BE-314945806B97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B7D54-F3D4-4474-AFE4-9A6F256D8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441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1. </a:t>
            </a:r>
            <a:r>
              <a:rPr lang="kk-KZ" dirty="0"/>
              <a:t>Ж</a:t>
            </a:r>
            <a:r>
              <a:rPr lang="kk-KZ" dirty="0" smtClean="0"/>
              <a:t>орамалды </a:t>
            </a:r>
            <a:r>
              <a:rPr lang="kk-KZ" dirty="0"/>
              <a:t>дәлелдеу үшін тәжірибе жүзінде жүргізілетін зерттеулер.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kk-KZ" b="1" dirty="0" smtClean="0"/>
              <a:t>Апробация</a:t>
            </a:r>
          </a:p>
          <a:p>
            <a:pPr marL="514350" indent="-514350">
              <a:buFont typeface="+mj-lt"/>
              <a:buAutoNum type="alphaUcPeriod"/>
            </a:pPr>
            <a:r>
              <a:rPr lang="kk-KZ" b="1" dirty="0" smtClean="0"/>
              <a:t>Кластер</a:t>
            </a:r>
          </a:p>
          <a:p>
            <a:pPr marL="514350" indent="-514350">
              <a:buFont typeface="+mj-lt"/>
              <a:buAutoNum type="alphaUcPeriod"/>
            </a:pPr>
            <a:r>
              <a:rPr lang="kk-KZ" b="1" dirty="0" smtClean="0"/>
              <a:t>Ковариация</a:t>
            </a:r>
          </a:p>
          <a:p>
            <a:pPr marL="514350" indent="-514350">
              <a:buFont typeface="+mj-lt"/>
              <a:buAutoNum type="alphaUcPeriod"/>
            </a:pPr>
            <a:r>
              <a:rPr lang="kk-KZ" b="1" dirty="0" smtClean="0"/>
              <a:t>Инициализация</a:t>
            </a:r>
          </a:p>
          <a:p>
            <a:pPr marL="514350" indent="-514350">
              <a:buFont typeface="+mj-lt"/>
              <a:buAutoNum type="alphaUcPeriod"/>
            </a:pPr>
            <a:r>
              <a:rPr lang="kk-KZ" b="1" dirty="0"/>
              <a:t>Релеванттылық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099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2400" dirty="0" smtClean="0"/>
              <a:t>9. </a:t>
            </a:r>
            <a:r>
              <a:rPr lang="kk-KZ" sz="2400" dirty="0" smtClean="0"/>
              <a:t>Жеңіл </a:t>
            </a:r>
            <a:r>
              <a:rPr lang="kk-KZ" sz="2400" dirty="0" smtClean="0"/>
              <a:t>таратылатын </a:t>
            </a:r>
            <a:r>
              <a:rPr lang="kk-KZ" sz="2400" dirty="0"/>
              <a:t>кітапхана, немістің Prudsys компаниясымен және орыстың Zsoft компаниясының мамандарымен жасалынып шығарылған.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514350" indent="-514350">
              <a:buFont typeface="+mj-lt"/>
              <a:buAutoNum type="alphaUcPeriod"/>
            </a:pPr>
            <a:r>
              <a:rPr lang="kk-KZ" dirty="0" smtClean="0"/>
              <a:t>Xelopes</a:t>
            </a:r>
            <a:endParaRPr lang="en-US" dirty="0" smtClean="0"/>
          </a:p>
          <a:p>
            <a:pPr marL="514350" indent="-514350">
              <a:buFont typeface="+mj-lt"/>
              <a:buAutoNum type="alphaUcPeriod"/>
            </a:pPr>
            <a:r>
              <a:rPr lang="en-US" dirty="0" err="1"/>
              <a:t>LIb</a:t>
            </a:r>
            <a:endParaRPr lang="kk-KZ" dirty="0"/>
          </a:p>
          <a:p>
            <a:pPr marL="514350" lvl="0" indent="-514350">
              <a:buFont typeface="+mj-lt"/>
              <a:buAutoNum type="alphaUcPeriod"/>
            </a:pPr>
            <a:r>
              <a:rPr lang="kk-KZ" dirty="0"/>
              <a:t>Model  </a:t>
            </a:r>
            <a:endParaRPr lang="ru-RU" dirty="0"/>
          </a:p>
          <a:p>
            <a:pPr marL="514350" lvl="0" indent="-514350">
              <a:buFont typeface="+mj-lt"/>
              <a:buAutoNum type="alphaUcPeriod"/>
            </a:pPr>
            <a:r>
              <a:rPr lang="kk-KZ" dirty="0"/>
              <a:t>Settings </a:t>
            </a:r>
            <a:endParaRPr lang="ru-RU" dirty="0"/>
          </a:p>
          <a:p>
            <a:pPr marL="514350" lvl="0" indent="-514350">
              <a:buFont typeface="+mj-lt"/>
              <a:buAutoNum type="alphaUcPeriod"/>
            </a:pPr>
            <a:r>
              <a:rPr lang="kk-KZ" dirty="0"/>
              <a:t>Attribute 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428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11. </a:t>
            </a:r>
            <a:r>
              <a:rPr lang="kk-KZ" sz="2400" dirty="0" smtClean="0"/>
              <a:t>Xelopes </a:t>
            </a:r>
            <a:r>
              <a:rPr lang="kk-KZ" sz="2400" dirty="0"/>
              <a:t>кітапханасы  CWM-стандартына сай келеді,сол себепті PIM кітапханасының негізіне Data Mining  пакетінің  UML- диаграммалары кірген. Әсіресе келесі диаграммалар тізімі:</a:t>
            </a:r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lphaUcPeriod"/>
            </a:pPr>
            <a:r>
              <a:rPr lang="en-US" dirty="0" smtClean="0"/>
              <a:t>Access</a:t>
            </a:r>
          </a:p>
          <a:p>
            <a:pPr marL="514350" lvl="0" indent="-514350">
              <a:buFont typeface="+mj-lt"/>
              <a:buAutoNum type="alphaUcPeriod"/>
            </a:pPr>
            <a:r>
              <a:rPr lang="kk-KZ" dirty="0"/>
              <a:t>Automation</a:t>
            </a:r>
            <a:endParaRPr lang="en-US" dirty="0" smtClean="0"/>
          </a:p>
          <a:p>
            <a:pPr marL="514350" lvl="0" indent="-514350">
              <a:buFont typeface="+mj-lt"/>
              <a:buAutoNum type="alphaUcPeriod"/>
            </a:pPr>
            <a:r>
              <a:rPr lang="kk-KZ" dirty="0" smtClean="0"/>
              <a:t>Model  </a:t>
            </a:r>
            <a:endParaRPr lang="ru-RU" dirty="0"/>
          </a:p>
          <a:p>
            <a:pPr marL="514350" lvl="0" indent="-514350">
              <a:buFont typeface="+mj-lt"/>
              <a:buAutoNum type="alphaUcPeriod"/>
            </a:pPr>
            <a:r>
              <a:rPr lang="kk-KZ" dirty="0"/>
              <a:t>Settings </a:t>
            </a:r>
            <a:endParaRPr lang="ru-RU" dirty="0"/>
          </a:p>
          <a:p>
            <a:pPr marL="514350" lvl="0" indent="-514350">
              <a:buFont typeface="+mj-lt"/>
              <a:buAutoNum type="alphaUcPeriod"/>
            </a:pPr>
            <a:r>
              <a:rPr lang="kk-KZ" dirty="0"/>
              <a:t>Attribute 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193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2000" dirty="0"/>
              <a:t>Xelopes кітапханасы Data Mining-тің барлық процессіне қолданылу үшін арналған, сол себепті төрт  UML-диаграммалар қосылған. Олар келесі концептуалды аумақтарды көрсетеді: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lphaUcPeriod"/>
            </a:pPr>
            <a:r>
              <a:rPr lang="kk-KZ" dirty="0"/>
              <a:t>DataAccess</a:t>
            </a:r>
            <a:endParaRPr lang="ru-RU" dirty="0"/>
          </a:p>
          <a:p>
            <a:pPr marL="514350" lvl="0" indent="-514350">
              <a:buFont typeface="+mj-lt"/>
              <a:buAutoNum type="alphaUcPeriod"/>
            </a:pPr>
            <a:r>
              <a:rPr lang="kk-KZ" dirty="0"/>
              <a:t>Algoritms</a:t>
            </a:r>
            <a:endParaRPr lang="ru-RU" dirty="0"/>
          </a:p>
          <a:p>
            <a:pPr marL="514350" lvl="0" indent="-514350">
              <a:buFont typeface="+mj-lt"/>
              <a:buAutoNum type="alphaUcPeriod"/>
            </a:pPr>
            <a:r>
              <a:rPr lang="kk-KZ" dirty="0"/>
              <a:t>Automation </a:t>
            </a:r>
            <a:endParaRPr lang="ru-RU" dirty="0"/>
          </a:p>
          <a:p>
            <a:pPr marL="514350" lvl="0" indent="-514350">
              <a:buFont typeface="+mj-lt"/>
              <a:buAutoNum type="alphaUcPeriod"/>
            </a:pPr>
            <a:r>
              <a:rPr lang="kk-KZ" dirty="0"/>
              <a:t>Transformation</a:t>
            </a:r>
            <a:endParaRPr lang="ru-RU" dirty="0"/>
          </a:p>
          <a:p>
            <a:pPr marL="514350" indent="-514350">
              <a:buFont typeface="+mj-lt"/>
              <a:buAutoNum type="alphaUcPeriod"/>
            </a:pPr>
            <a:r>
              <a:rPr lang="kk-KZ" dirty="0"/>
              <a:t> </a:t>
            </a:r>
            <a:r>
              <a:rPr lang="kk-KZ" dirty="0"/>
              <a:t>CWM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904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13. </a:t>
            </a:r>
            <a:r>
              <a:rPr lang="kk-KZ" dirty="0" smtClean="0"/>
              <a:t>Сонымен </a:t>
            </a:r>
            <a:r>
              <a:rPr lang="kk-KZ" dirty="0"/>
              <a:t>Xelopes-тің негізгі артықшылықтарын ата өтуге болады: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lphaUcPeriod"/>
            </a:pPr>
            <a:r>
              <a:rPr lang="kk-KZ" dirty="0" smtClean="0"/>
              <a:t>Жеңіл таралуында</a:t>
            </a:r>
            <a:endParaRPr lang="ru-RU" dirty="0"/>
          </a:p>
          <a:p>
            <a:pPr marL="514350" indent="-514350">
              <a:buFont typeface="+mj-lt"/>
              <a:buAutoNum type="alphaUcPeriod"/>
            </a:pPr>
            <a:r>
              <a:rPr lang="kk-KZ" dirty="0"/>
              <a:t> </a:t>
            </a:r>
            <a:r>
              <a:rPr lang="kk-KZ" dirty="0"/>
              <a:t>О</a:t>
            </a:r>
            <a:r>
              <a:rPr lang="kk-KZ" dirty="0" smtClean="0"/>
              <a:t>ңай орнатылады</a:t>
            </a:r>
            <a:endParaRPr lang="ru-RU" dirty="0"/>
          </a:p>
          <a:p>
            <a:pPr marL="514350" lvl="0" indent="-514350">
              <a:buFont typeface="+mj-lt"/>
              <a:buAutoNum type="alphaUcPeriod"/>
            </a:pPr>
            <a:r>
              <a:rPr lang="kk-KZ" dirty="0"/>
              <a:t>Платформаға </a:t>
            </a:r>
            <a:r>
              <a:rPr lang="kk-KZ" dirty="0" smtClean="0"/>
              <a:t>тәуелсіз</a:t>
            </a:r>
            <a:r>
              <a:rPr lang="kk-KZ" dirty="0"/>
              <a:t> </a:t>
            </a:r>
            <a:endParaRPr lang="ru-RU" dirty="0"/>
          </a:p>
          <a:p>
            <a:pPr marL="514350" indent="-514350">
              <a:buFont typeface="+mj-lt"/>
              <a:buAutoNum type="alphaUcPeriod"/>
            </a:pPr>
            <a:r>
              <a:rPr lang="kk-KZ" dirty="0"/>
              <a:t> </a:t>
            </a:r>
            <a:r>
              <a:rPr lang="kk-KZ" dirty="0" smtClean="0"/>
              <a:t>Бастапқы </a:t>
            </a:r>
            <a:r>
              <a:rPr lang="kk-KZ" dirty="0"/>
              <a:t>мәліметтерге </a:t>
            </a:r>
            <a:r>
              <a:rPr lang="kk-KZ" dirty="0" smtClean="0"/>
              <a:t>тәуелсіздігі</a:t>
            </a:r>
            <a:r>
              <a:rPr lang="kk-KZ" dirty="0"/>
              <a:t> </a:t>
            </a:r>
            <a:endParaRPr lang="ru-RU" dirty="0"/>
          </a:p>
          <a:p>
            <a:pPr marL="514350" lvl="0" indent="-514350">
              <a:buFont typeface="+mj-lt"/>
              <a:buAutoNum type="alphaUcPeriod"/>
            </a:pPr>
            <a:r>
              <a:rPr lang="kk-KZ" dirty="0"/>
              <a:t>Data Mining-тің барлық стандарттарын </a:t>
            </a:r>
            <a:r>
              <a:rPr lang="kk-KZ" dirty="0" smtClean="0"/>
              <a:t>қолдау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320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14. </a:t>
            </a:r>
            <a:r>
              <a:rPr lang="kk-KZ" dirty="0" smtClean="0"/>
              <a:t>Data </a:t>
            </a:r>
            <a:r>
              <a:rPr lang="kk-KZ" dirty="0"/>
              <a:t>Mining моделінің жасалу процессін сипаттаушы диаграмма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lphaUcPeriod"/>
            </a:pPr>
            <a:r>
              <a:rPr lang="kk-KZ" dirty="0"/>
              <a:t>DataAccess</a:t>
            </a:r>
            <a:endParaRPr lang="ru-RU" dirty="0"/>
          </a:p>
          <a:p>
            <a:pPr marL="514350" lvl="0" indent="-514350">
              <a:buFont typeface="+mj-lt"/>
              <a:buAutoNum type="alphaUcPeriod"/>
            </a:pPr>
            <a:r>
              <a:rPr lang="kk-KZ" dirty="0"/>
              <a:t>Algoritms</a:t>
            </a:r>
            <a:endParaRPr lang="ru-RU" dirty="0"/>
          </a:p>
          <a:p>
            <a:pPr marL="514350" lvl="0" indent="-514350">
              <a:buFont typeface="+mj-lt"/>
              <a:buAutoNum type="alphaUcPeriod"/>
            </a:pPr>
            <a:r>
              <a:rPr lang="kk-KZ" dirty="0"/>
              <a:t>Automation </a:t>
            </a:r>
            <a:endParaRPr lang="ru-RU" dirty="0"/>
          </a:p>
          <a:p>
            <a:pPr marL="514350" lvl="0" indent="-514350">
              <a:buFont typeface="+mj-lt"/>
              <a:buAutoNum type="alphaUcPeriod"/>
            </a:pPr>
            <a:r>
              <a:rPr lang="kk-KZ" dirty="0"/>
              <a:t>Transformation</a:t>
            </a:r>
            <a:endParaRPr lang="ru-RU" dirty="0"/>
          </a:p>
          <a:p>
            <a:pPr marL="514350" indent="-514350">
              <a:buFont typeface="+mj-lt"/>
              <a:buAutoNum type="alphaUcPeriod"/>
            </a:pPr>
            <a:r>
              <a:rPr lang="kk-KZ" dirty="0"/>
              <a:t> CWM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694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15. </a:t>
            </a:r>
            <a:r>
              <a:rPr lang="kk-KZ" dirty="0" smtClean="0"/>
              <a:t>Data </a:t>
            </a:r>
            <a:r>
              <a:rPr lang="kk-KZ" dirty="0"/>
              <a:t>Mining-ті модельдеу үшін мәліметтерді өзгерту процессін сипаттаушы диаграмма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lphaUcPeriod"/>
            </a:pPr>
            <a:r>
              <a:rPr lang="kk-KZ" dirty="0"/>
              <a:t>DataAccess</a:t>
            </a:r>
            <a:endParaRPr lang="ru-RU" dirty="0"/>
          </a:p>
          <a:p>
            <a:pPr marL="514350" lvl="0" indent="-514350">
              <a:buFont typeface="+mj-lt"/>
              <a:buAutoNum type="alphaUcPeriod"/>
            </a:pPr>
            <a:r>
              <a:rPr lang="kk-KZ" dirty="0"/>
              <a:t>Algoritms</a:t>
            </a:r>
            <a:endParaRPr lang="ru-RU" dirty="0"/>
          </a:p>
          <a:p>
            <a:pPr marL="514350" lvl="0" indent="-514350">
              <a:buFont typeface="+mj-lt"/>
              <a:buAutoNum type="alphaUcPeriod"/>
            </a:pPr>
            <a:r>
              <a:rPr lang="kk-KZ" dirty="0"/>
              <a:t>Automation </a:t>
            </a:r>
            <a:endParaRPr lang="ru-RU" dirty="0"/>
          </a:p>
          <a:p>
            <a:pPr marL="514350" lvl="0" indent="-514350">
              <a:buFont typeface="+mj-lt"/>
              <a:buAutoNum type="alphaUcPeriod"/>
            </a:pPr>
            <a:r>
              <a:rPr lang="kk-KZ" dirty="0"/>
              <a:t>Transformation</a:t>
            </a:r>
            <a:endParaRPr lang="ru-RU" dirty="0"/>
          </a:p>
          <a:p>
            <a:pPr marL="514350" indent="-514350">
              <a:buFont typeface="+mj-lt"/>
              <a:buAutoNum type="alphaUcPeriod"/>
            </a:pPr>
            <a:r>
              <a:rPr lang="kk-KZ" dirty="0"/>
              <a:t> CWM</a:t>
            </a:r>
            <a:endParaRPr lang="ru-RU"/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18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2. </a:t>
            </a:r>
            <a:r>
              <a:rPr lang="kk-KZ" dirty="0"/>
              <a:t>Б</a:t>
            </a:r>
            <a:r>
              <a:rPr lang="kk-KZ" dirty="0" smtClean="0"/>
              <a:t>елгілі </a:t>
            </a:r>
            <a:r>
              <a:rPr lang="kk-KZ" dirty="0"/>
              <a:t>өз сипаттары бар, дербес бірлік деп саналатын, бірнеше біртектес даналарды бір топқа </a:t>
            </a:r>
            <a:r>
              <a:rPr lang="kk-KZ" dirty="0" smtClean="0"/>
              <a:t>бірлестіру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kk-KZ" b="1" dirty="0" smtClean="0"/>
              <a:t>Апробация</a:t>
            </a:r>
          </a:p>
          <a:p>
            <a:pPr marL="514350" indent="-514350">
              <a:buFont typeface="+mj-lt"/>
              <a:buAutoNum type="alphaUcPeriod"/>
            </a:pPr>
            <a:r>
              <a:rPr lang="kk-KZ" b="1" dirty="0" smtClean="0"/>
              <a:t>Кластер</a:t>
            </a:r>
          </a:p>
          <a:p>
            <a:pPr marL="514350" indent="-514350">
              <a:buFont typeface="+mj-lt"/>
              <a:buAutoNum type="alphaUcPeriod"/>
            </a:pPr>
            <a:r>
              <a:rPr lang="kk-KZ" b="1" dirty="0" smtClean="0"/>
              <a:t>Ковариация</a:t>
            </a:r>
          </a:p>
          <a:p>
            <a:pPr marL="514350" indent="-514350">
              <a:buFont typeface="+mj-lt"/>
              <a:buAutoNum type="alphaUcPeriod"/>
            </a:pPr>
            <a:r>
              <a:rPr lang="kk-KZ" b="1" dirty="0" smtClean="0"/>
              <a:t>Инициализация</a:t>
            </a:r>
          </a:p>
          <a:p>
            <a:pPr marL="514350" indent="-514350">
              <a:buFont typeface="+mj-lt"/>
              <a:buAutoNum type="alphaUcPeriod"/>
            </a:pPr>
            <a:r>
              <a:rPr lang="kk-KZ" b="1" dirty="0" smtClean="0"/>
              <a:t>Релеванттылық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175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/>
              <a:t>3</a:t>
            </a:r>
            <a:r>
              <a:rPr lang="kk-KZ" dirty="0" smtClean="0"/>
              <a:t>. Ықтималдықтар </a:t>
            </a:r>
            <a:r>
              <a:rPr lang="kk-KZ" dirty="0"/>
              <a:t>теориясында және математикалық статистикада екі кездейсоқ шаманың сызықтық тәуелділік </a:t>
            </a:r>
            <a:r>
              <a:rPr lang="kk-KZ" dirty="0" smtClean="0"/>
              <a:t>өлшемі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kk-KZ" b="1" dirty="0" smtClean="0"/>
              <a:t>Апробация</a:t>
            </a:r>
          </a:p>
          <a:p>
            <a:pPr marL="514350" indent="-514350">
              <a:buFont typeface="+mj-lt"/>
              <a:buAutoNum type="alphaUcPeriod"/>
            </a:pPr>
            <a:r>
              <a:rPr lang="kk-KZ" b="1" dirty="0" smtClean="0"/>
              <a:t>Кластер</a:t>
            </a:r>
          </a:p>
          <a:p>
            <a:pPr marL="514350" indent="-514350">
              <a:buFont typeface="+mj-lt"/>
              <a:buAutoNum type="alphaUcPeriod"/>
            </a:pPr>
            <a:r>
              <a:rPr lang="kk-KZ" b="1" dirty="0" smtClean="0"/>
              <a:t>Ковариация</a:t>
            </a:r>
          </a:p>
          <a:p>
            <a:pPr marL="514350" indent="-514350">
              <a:buFont typeface="+mj-lt"/>
              <a:buAutoNum type="alphaUcPeriod"/>
            </a:pPr>
            <a:r>
              <a:rPr lang="kk-KZ" b="1" dirty="0" smtClean="0"/>
              <a:t>Инициализация</a:t>
            </a:r>
          </a:p>
          <a:p>
            <a:pPr marL="514350" indent="-514350">
              <a:buFont typeface="+mj-lt"/>
              <a:buAutoNum type="alphaUcPeriod"/>
            </a:pPr>
            <a:r>
              <a:rPr lang="kk-KZ" b="1" dirty="0" smtClean="0"/>
              <a:t>Релеванттылық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771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/>
              <a:t>4. Инициализация-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kk-KZ" dirty="0"/>
              <a:t>құру, іске қосу, жұмысқа дайындау, параметрлерді </a:t>
            </a:r>
            <a:r>
              <a:rPr lang="kk-KZ" dirty="0" smtClean="0"/>
              <a:t>анықтау.</a:t>
            </a:r>
          </a:p>
          <a:p>
            <a:pPr marL="514350" indent="-514350">
              <a:buFont typeface="+mj-lt"/>
              <a:buAutoNum type="alphaUcPeriod"/>
            </a:pPr>
            <a:r>
              <a:rPr lang="kk-KZ" dirty="0"/>
              <a:t>б</a:t>
            </a:r>
            <a:r>
              <a:rPr lang="kk-KZ" dirty="0" smtClean="0"/>
              <a:t>ағдарламаны </a:t>
            </a:r>
            <a:r>
              <a:rPr lang="kk-KZ" dirty="0"/>
              <a:t>немесе құрылғыны пайдалануға дайын күйге келтіру</a:t>
            </a:r>
            <a:r>
              <a:rPr lang="kk-KZ" dirty="0" smtClean="0"/>
              <a:t>.</a:t>
            </a:r>
          </a:p>
          <a:p>
            <a:pPr marL="514350" indent="-514350">
              <a:buFont typeface="+mj-lt"/>
              <a:buAutoNum type="alphaUcPeriod"/>
            </a:pPr>
            <a:r>
              <a:rPr lang="kk-KZ" dirty="0"/>
              <a:t>т</a:t>
            </a:r>
            <a:r>
              <a:rPr lang="kk-KZ" dirty="0" smtClean="0"/>
              <a:t>ермин </a:t>
            </a:r>
            <a:r>
              <a:rPr lang="kk-KZ" dirty="0"/>
              <a:t>бағдарламалық және аппараттық құралдар үшін де қолданылады</a:t>
            </a:r>
            <a:r>
              <a:rPr lang="kk-KZ" dirty="0" smtClean="0"/>
              <a:t>.</a:t>
            </a:r>
          </a:p>
          <a:p>
            <a:pPr marL="514350" indent="-514350">
              <a:buFont typeface="+mj-lt"/>
              <a:buAutoNum type="alphaUcPeriod"/>
            </a:pPr>
            <a:r>
              <a:rPr lang="kk-KZ" dirty="0" smtClean="0"/>
              <a:t>бірнеше біртектес даналарды бір топқа бірлестіру</a:t>
            </a:r>
          </a:p>
          <a:p>
            <a:pPr marL="514350" indent="-514350">
              <a:buFont typeface="+mj-lt"/>
              <a:buAutoNum type="alphaUcPeriod"/>
            </a:pPr>
            <a:r>
              <a:rPr lang="kk-KZ" dirty="0" smtClean="0"/>
              <a:t>екі кездейсоқ шаманың сызықтық тәуелділік өлшемі</a:t>
            </a:r>
            <a:endParaRPr lang="ru-RU" dirty="0"/>
          </a:p>
          <a:p>
            <a:pPr marL="514350" indent="-514350">
              <a:buFont typeface="+mj-lt"/>
              <a:buAutoNum type="alphaU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741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5. </a:t>
            </a:r>
            <a:r>
              <a:rPr lang="kk-KZ" dirty="0"/>
              <a:t>К</a:t>
            </a:r>
            <a:r>
              <a:rPr lang="kk-KZ" dirty="0" smtClean="0"/>
              <a:t>ластерлеудің </a:t>
            </a:r>
            <a:r>
              <a:rPr lang="kk-KZ" dirty="0"/>
              <a:t>анық емес алгоритмін </a:t>
            </a:r>
            <a:r>
              <a:rPr lang="kk-KZ" dirty="0" smtClean="0"/>
              <a:t>пайдалану -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kk-KZ" dirty="0"/>
              <a:t>Кластерлік </a:t>
            </a:r>
            <a:r>
              <a:rPr lang="kk-KZ" dirty="0" smtClean="0"/>
              <a:t>талдауы</a:t>
            </a:r>
          </a:p>
          <a:p>
            <a:pPr marL="514350" indent="-514350">
              <a:buFont typeface="+mj-lt"/>
              <a:buAutoNum type="alphaUcPeriod"/>
            </a:pPr>
            <a:r>
              <a:rPr lang="kk-KZ" dirty="0" smtClean="0"/>
              <a:t>Фишердің талдауы</a:t>
            </a:r>
          </a:p>
          <a:p>
            <a:pPr marL="514350" indent="-514350">
              <a:buFont typeface="+mj-lt"/>
              <a:buAutoNum type="alphaUcPeriod"/>
            </a:pPr>
            <a:r>
              <a:rPr lang="kk-KZ" dirty="0" smtClean="0"/>
              <a:t>Ковариациялық талдау</a:t>
            </a:r>
          </a:p>
          <a:p>
            <a:pPr marL="514350" indent="-514350">
              <a:buFont typeface="+mj-lt"/>
              <a:buAutoNum type="alphaUcPeriod"/>
            </a:pPr>
            <a:r>
              <a:rPr lang="kk-KZ" dirty="0" smtClean="0"/>
              <a:t>Модификациялық талдау</a:t>
            </a:r>
          </a:p>
          <a:p>
            <a:pPr marL="514350" indent="-514350">
              <a:buFont typeface="+mj-lt"/>
              <a:buAutoNum type="alphaUcPeriod"/>
            </a:pPr>
            <a:r>
              <a:rPr lang="kk-KZ" dirty="0"/>
              <a:t>Густафсон-Кессельдің идеясы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512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6. </a:t>
            </a:r>
            <a:r>
              <a:rPr lang="kk-KZ" dirty="0"/>
              <a:t>Қ</a:t>
            </a:r>
            <a:r>
              <a:rPr lang="kk-KZ" dirty="0" smtClean="0"/>
              <a:t>ұжаттардың </a:t>
            </a:r>
            <a:r>
              <a:rPr lang="kk-KZ" dirty="0"/>
              <a:t>мәтіндерін қайта өңдеуді </a:t>
            </a:r>
            <a:r>
              <a:rPr lang="kk-KZ" dirty="0" smtClean="0"/>
              <a:t>көздейтін әдіс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kk-KZ" dirty="0" smtClean="0"/>
              <a:t>Кластерлік талдау әдісі</a:t>
            </a:r>
          </a:p>
          <a:p>
            <a:pPr marL="514350" indent="-514350">
              <a:buFont typeface="+mj-lt"/>
              <a:buAutoNum type="alphaUcPeriod"/>
            </a:pPr>
            <a:r>
              <a:rPr lang="kk-KZ" dirty="0" smtClean="0"/>
              <a:t>Фишердің талдау әдісі</a:t>
            </a:r>
          </a:p>
          <a:p>
            <a:pPr marL="514350" indent="-514350">
              <a:buFont typeface="+mj-lt"/>
              <a:buAutoNum type="alphaUcPeriod"/>
            </a:pPr>
            <a:r>
              <a:rPr lang="kk-KZ" dirty="0" smtClean="0"/>
              <a:t>Ковариациялық талдау әдісі</a:t>
            </a:r>
          </a:p>
          <a:p>
            <a:pPr marL="514350" indent="-514350">
              <a:buFont typeface="+mj-lt"/>
              <a:buAutoNum type="alphaUcPeriod"/>
            </a:pPr>
            <a:r>
              <a:rPr lang="kk-KZ" dirty="0" smtClean="0"/>
              <a:t>Suffix Tree Clustering әдісі</a:t>
            </a:r>
          </a:p>
          <a:p>
            <a:pPr marL="514350" indent="-514350">
              <a:buFont typeface="+mj-lt"/>
              <a:buAutoNum type="alphaUcPeriod"/>
            </a:pPr>
            <a:r>
              <a:rPr lang="kk-KZ" dirty="0" smtClean="0"/>
              <a:t>Густафсон-Кессель әдісі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257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7. Көптеген </a:t>
            </a:r>
            <a:r>
              <a:rPr lang="kk-KZ" dirty="0"/>
              <a:t>құжаттарды кластерлердің "дұрыс" санына бөлу маңызды </a:t>
            </a:r>
            <a:r>
              <a:rPr lang="kk-KZ" dirty="0" smtClean="0"/>
              <a:t>мәселесі бұл: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kk-KZ" dirty="0"/>
              <a:t>Кластерлеудің </a:t>
            </a:r>
            <a:r>
              <a:rPr lang="kk-KZ" dirty="0" smtClean="0"/>
              <a:t>«санын" анықтау</a:t>
            </a:r>
          </a:p>
          <a:p>
            <a:pPr marL="514350" indent="-514350">
              <a:buFont typeface="+mj-lt"/>
              <a:buAutoNum type="alphaUcPeriod"/>
            </a:pPr>
            <a:r>
              <a:rPr lang="kk-KZ" dirty="0"/>
              <a:t>Кластерлеудің </a:t>
            </a:r>
            <a:r>
              <a:rPr lang="kk-KZ" dirty="0" smtClean="0"/>
              <a:t>«формасын" анықтау</a:t>
            </a:r>
          </a:p>
          <a:p>
            <a:pPr marL="514350" indent="-514350">
              <a:buFont typeface="+mj-lt"/>
              <a:buAutoNum type="alphaUcPeriod"/>
            </a:pPr>
            <a:r>
              <a:rPr lang="kk-KZ" dirty="0"/>
              <a:t>Кластерлеудің "сапасын" </a:t>
            </a:r>
            <a:r>
              <a:rPr lang="kk-KZ" dirty="0" smtClean="0"/>
              <a:t>анықтау</a:t>
            </a:r>
          </a:p>
          <a:p>
            <a:pPr marL="514350" indent="-514350">
              <a:buFont typeface="+mj-lt"/>
              <a:buAutoNum type="alphaUcPeriod"/>
            </a:pPr>
            <a:r>
              <a:rPr lang="kk-KZ" dirty="0"/>
              <a:t>Кластерлеудің </a:t>
            </a:r>
            <a:r>
              <a:rPr lang="kk-KZ" dirty="0" smtClean="0"/>
              <a:t>«моделін" анықтау</a:t>
            </a:r>
          </a:p>
          <a:p>
            <a:pPr marL="514350" indent="-514350">
              <a:buFont typeface="+mj-lt"/>
              <a:buAutoNum type="alphaUcPeriod"/>
            </a:pPr>
            <a:r>
              <a:rPr lang="kk-KZ" dirty="0"/>
              <a:t>Кластерлеудің </a:t>
            </a:r>
            <a:r>
              <a:rPr lang="kk-KZ" dirty="0" smtClean="0"/>
              <a:t>«түрін" </a:t>
            </a:r>
            <a:r>
              <a:rPr lang="kk-KZ" dirty="0"/>
              <a:t>анықтау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418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8. </a:t>
            </a:r>
            <a:r>
              <a:rPr lang="en-US" dirty="0" err="1"/>
              <a:t>Кластерлер</a:t>
            </a:r>
            <a:r>
              <a:rPr lang="en-US" dirty="0"/>
              <a:t> </a:t>
            </a:r>
            <a:r>
              <a:rPr lang="en-US" dirty="0" err="1"/>
              <a:t>санын</a:t>
            </a:r>
            <a:r>
              <a:rPr lang="en-US" dirty="0"/>
              <a:t> </a:t>
            </a:r>
            <a:r>
              <a:rPr lang="en-US" dirty="0" err="1"/>
              <a:t>анықтау</a:t>
            </a:r>
            <a:r>
              <a:rPr lang="en-US" dirty="0"/>
              <a:t> </a:t>
            </a:r>
            <a:r>
              <a:rPr lang="en-US" dirty="0" err="1"/>
              <a:t>есебін</a:t>
            </a:r>
            <a:r>
              <a:rPr lang="en-US" dirty="0"/>
              <a:t> </a:t>
            </a:r>
            <a:r>
              <a:rPr lang="en-US" dirty="0" err="1"/>
              <a:t>шешу</a:t>
            </a:r>
            <a:r>
              <a:rPr lang="en-US" dirty="0"/>
              <a:t> </a:t>
            </a:r>
            <a:r>
              <a:rPr lang="en-US" dirty="0" err="1"/>
              <a:t>нұсқаларының</a:t>
            </a:r>
            <a:r>
              <a:rPr lang="en-US" dirty="0"/>
              <a:t> </a:t>
            </a:r>
            <a:r>
              <a:rPr lang="en-US" dirty="0" err="1"/>
              <a:t>бірі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kk-KZ" dirty="0" err="1" smtClean="0"/>
              <a:t>н</a:t>
            </a:r>
            <a:r>
              <a:rPr lang="en-US" dirty="0" err="1" smtClean="0"/>
              <a:t>ейрон-жеңімпаздың</a:t>
            </a:r>
            <a:r>
              <a:rPr lang="en-US" dirty="0" smtClean="0"/>
              <a:t> </a:t>
            </a:r>
            <a:r>
              <a:rPr lang="en-US" dirty="0" err="1"/>
              <a:t>бейімделу</a:t>
            </a:r>
            <a:r>
              <a:rPr lang="en-US" dirty="0"/>
              <a:t> </a:t>
            </a:r>
            <a:r>
              <a:rPr lang="en-US" dirty="0" err="1"/>
              <a:t>процесі</a:t>
            </a:r>
            <a:endParaRPr lang="kk-KZ" dirty="0" smtClean="0"/>
          </a:p>
          <a:p>
            <a:pPr marL="514350" indent="-514350">
              <a:buFont typeface="+mj-lt"/>
              <a:buAutoNum type="alphaUcPeriod"/>
            </a:pPr>
            <a:r>
              <a:rPr lang="en-US" dirty="0" err="1" smtClean="0"/>
              <a:t>модификацияланған</a:t>
            </a:r>
            <a:r>
              <a:rPr lang="en-US" dirty="0" smtClean="0"/>
              <a:t> </a:t>
            </a:r>
            <a:r>
              <a:rPr lang="en-US" dirty="0"/>
              <a:t>SOM </a:t>
            </a:r>
            <a:r>
              <a:rPr lang="en-US" dirty="0" err="1" smtClean="0"/>
              <a:t>алгоритмі</a:t>
            </a:r>
            <a:endParaRPr lang="kk-KZ" dirty="0"/>
          </a:p>
          <a:p>
            <a:pPr marL="514350" indent="-514350">
              <a:buFont typeface="+mj-lt"/>
              <a:buAutoNum type="alphaUcPeriod"/>
            </a:pPr>
            <a:r>
              <a:rPr lang="kk-KZ" dirty="0" smtClean="0"/>
              <a:t>Suffix Tree Clustering әдісі</a:t>
            </a:r>
          </a:p>
          <a:p>
            <a:pPr marL="514350" indent="-514350">
              <a:buFont typeface="+mj-lt"/>
              <a:buAutoNum type="alphaUcPeriod"/>
            </a:pPr>
            <a:r>
              <a:rPr lang="kk-KZ" dirty="0" smtClean="0"/>
              <a:t>Густафсон-Кессель әдісі</a:t>
            </a:r>
          </a:p>
          <a:p>
            <a:pPr marL="514350" indent="-514350">
              <a:buFont typeface="+mj-lt"/>
              <a:buAutoNum type="alphaUcPeriod"/>
            </a:pPr>
            <a:r>
              <a:rPr lang="kk-KZ" dirty="0" smtClean="0"/>
              <a:t>Fuzzy-C-Means  әдісі</a:t>
            </a:r>
            <a:endParaRPr lang="ru-RU" dirty="0" smtClean="0"/>
          </a:p>
          <a:p>
            <a:pPr marL="514350" indent="-514350">
              <a:buFont typeface="+mj-lt"/>
              <a:buAutoNum type="alphaU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095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9</a:t>
            </a:r>
            <a:r>
              <a:rPr lang="kk-KZ" dirty="0" smtClean="0"/>
              <a:t>. </a:t>
            </a:r>
            <a:r>
              <a:rPr lang="kk-KZ" dirty="0" smtClean="0"/>
              <a:t>Кластерлер формаларын есеппке алатын алгоритм -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 err="1" smtClean="0"/>
              <a:t>модификацияланған</a:t>
            </a:r>
            <a:r>
              <a:rPr lang="en-US" dirty="0" smtClean="0"/>
              <a:t> SOM </a:t>
            </a:r>
            <a:r>
              <a:rPr lang="en-US" dirty="0" err="1" smtClean="0"/>
              <a:t>алгоритмі</a:t>
            </a:r>
            <a:endParaRPr lang="kk-KZ" dirty="0" smtClean="0"/>
          </a:p>
          <a:p>
            <a:pPr marL="514350" indent="-514350">
              <a:buFont typeface="+mj-lt"/>
              <a:buAutoNum type="alphaUcPeriod"/>
            </a:pPr>
            <a:r>
              <a:rPr lang="kk-KZ" dirty="0" smtClean="0"/>
              <a:t>Suffix Tree Clustering әдісі</a:t>
            </a:r>
          </a:p>
          <a:p>
            <a:pPr marL="514350" indent="-514350">
              <a:buFont typeface="+mj-lt"/>
              <a:buAutoNum type="alphaUcPeriod"/>
            </a:pPr>
            <a:r>
              <a:rPr lang="ru-RU" dirty="0" err="1" smtClean="0"/>
              <a:t>Гюстафсон</a:t>
            </a:r>
            <a:r>
              <a:rPr lang="ru-RU" dirty="0" smtClean="0"/>
              <a:t>–</a:t>
            </a:r>
            <a:r>
              <a:rPr lang="ru-RU" dirty="0" err="1" smtClean="0"/>
              <a:t>Кессель</a:t>
            </a:r>
            <a:r>
              <a:rPr lang="ru-RU" dirty="0" smtClean="0"/>
              <a:t> </a:t>
            </a:r>
            <a:r>
              <a:rPr lang="en-US" dirty="0" err="1" smtClean="0"/>
              <a:t>алгоритмі</a:t>
            </a:r>
            <a:endParaRPr lang="kk-KZ" dirty="0" smtClean="0"/>
          </a:p>
          <a:p>
            <a:pPr marL="514350" indent="-514350">
              <a:buFont typeface="+mj-lt"/>
              <a:buAutoNum type="alphaUcPeriod"/>
            </a:pPr>
            <a:r>
              <a:rPr lang="kk-KZ" dirty="0" smtClean="0"/>
              <a:t>Түзету алгоритмі</a:t>
            </a:r>
          </a:p>
          <a:p>
            <a:pPr marL="514350" indent="-514350">
              <a:buFont typeface="+mj-lt"/>
              <a:buAutoNum type="alphaUcPeriod"/>
            </a:pPr>
            <a:r>
              <a:rPr lang="kk-KZ" dirty="0" smtClean="0"/>
              <a:t>Фишер алгоритмі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255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eb8a6e8d7c85a34b6b56c6944210de9cea889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321</Words>
  <Application>Microsoft Office PowerPoint</Application>
  <PresentationFormat>Произвольный</PresentationFormat>
  <Paragraphs>91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1. Жорамалды дәлелдеу үшін тәжірибе жүзінде жүргізілетін зерттеулер. </vt:lpstr>
      <vt:lpstr>2. Белгілі өз сипаттары бар, дербес бірлік деп саналатын, бірнеше біртектес даналарды бір топқа бірлестіру</vt:lpstr>
      <vt:lpstr>3. Ықтималдықтар теориясында және математикалық статистикада екі кездейсоқ шаманың сызықтық тәуелділік өлшемі</vt:lpstr>
      <vt:lpstr>4. Инициализация-</vt:lpstr>
      <vt:lpstr>5. Кластерлеудің анық емес алгоритмін пайдалану - </vt:lpstr>
      <vt:lpstr>6. Құжаттардың мәтіндерін қайта өңдеуді көздейтін әдіс</vt:lpstr>
      <vt:lpstr>7. Көптеген құжаттарды кластерлердің "дұрыс" санына бөлу маңызды мәселесі бұл: </vt:lpstr>
      <vt:lpstr>8. Кластерлер санын анықтау есебін шешу нұсқаларының бірі </vt:lpstr>
      <vt:lpstr>9. Кластерлер формаларын есеппке алатын алгоритм - </vt:lpstr>
      <vt:lpstr>9. Жеңіл таратылатын кітапхана, немістің Prudsys компаниясымен және орыстың Zsoft компаниясының мамандарымен жасалынып шығарылған.</vt:lpstr>
      <vt:lpstr>11. Xelopes кітапханасы  CWM-стандартына сай келеді,сол себепті PIM кітапханасының негізіне Data Mining  пакетінің  UML- диаграммалары кірген. Әсіресе келесі диаграммалар тізімі: </vt:lpstr>
      <vt:lpstr>Xelopes кітапханасы Data Mining-тің барлық процессіне қолданылу үшін арналған, сол себепті төрт  UML-диаграммалар қосылған. Олар келесі концептуалды аумақтарды көрсетеді: </vt:lpstr>
      <vt:lpstr> 13. Сонымен Xelopes-тің негізгі артықшылықтарын ата өтуге болады: </vt:lpstr>
      <vt:lpstr> 14. Data Mining моделінің жасалу процессін сипаттаушы диаграмма </vt:lpstr>
      <vt:lpstr>15. Data Mining-ті модельдеу үшін мәліметтерді өзгерту процессін сипаттаушы диаграмма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Жорамалды дәлелдеу үшін тәжірибе жүзінде жүргізілетін зерттеулер.</dc:title>
  <dc:creator>Пользователь</dc:creator>
  <cp:lastModifiedBy>БахНаз</cp:lastModifiedBy>
  <cp:revision>8</cp:revision>
  <dcterms:created xsi:type="dcterms:W3CDTF">2019-02-26T07:08:24Z</dcterms:created>
  <dcterms:modified xsi:type="dcterms:W3CDTF">2019-02-27T01:01:09Z</dcterms:modified>
</cp:coreProperties>
</file>